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7E90C3-F990-4AA5-A803-6BE5DCA4854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6A5D92-E6C3-4176-9602-686C18CF6391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6143668"/>
          </a:xfrm>
        </p:spPr>
        <p:txBody>
          <a:bodyPr>
            <a:noAutofit/>
          </a:bodyPr>
          <a:lstStyle/>
          <a:p>
            <a:pPr algn="ctr"/>
            <a:r>
              <a:rPr lang="es-CO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¿</a:t>
            </a:r>
            <a:r>
              <a:rPr lang="es-CO" sz="3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Que es logística?</a:t>
            </a:r>
            <a:br>
              <a:rPr lang="es-CO" sz="3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</a:br>
            <a:r>
              <a:rPr lang="es-CO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es-CO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</a:br>
            <a:r>
              <a:rPr lang="es-CO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Proceso </a:t>
            </a:r>
            <a:r>
              <a:rPr lang="es-CO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 planear, implantar y controlar procedimientos para la transportación y almacenaje eficientes y efectivos de bienes, servicios e información relacionada, del punto de origen al punto de consumo con el propósito de conformarse a los requerimientos del cliente</a:t>
            </a:r>
            <a:r>
              <a:rPr lang="es-CO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</a:t>
            </a:r>
            <a:endParaRPr lang="es-CO" sz="36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CO" sz="3600" b="1" dirty="0" smtClean="0">
                <a:latin typeface="Andalus" pitchFamily="18" charset="-78"/>
                <a:cs typeface="Andalus" pitchFamily="18" charset="-78"/>
              </a:rPr>
              <a:t>Objetivos de la </a:t>
            </a:r>
            <a:r>
              <a:rPr lang="es-CO" sz="3600" b="1" dirty="0" smtClean="0">
                <a:latin typeface="Andalus" pitchFamily="18" charset="-78"/>
                <a:cs typeface="Andalus" pitchFamily="18" charset="-78"/>
              </a:rPr>
              <a:t>logística</a:t>
            </a:r>
            <a:endParaRPr lang="es-CO" sz="3600" b="1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La logística tiene como objetivo la satisfacción de la demanda en las mejores condiciones de servicio, costo y calidad. Se encarga de la gestión de los medios necesarios para alcanzar este objetivo (superficies, medios de transportes, informática…) y moviliza tanto los recursos humanos como los financieros que sean adecuados.</a:t>
            </a:r>
          </a:p>
          <a:p>
            <a:pPr algn="ctr"/>
            <a:endParaRPr lang="es-CO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Garantizar la calidad de servicio, es decir la conformidad con los requisitos de los clientes, da una ventaja competitiva a la empresa.</a:t>
            </a:r>
          </a:p>
          <a:p>
            <a:endParaRPr lang="es-CO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Funciones logística</a:t>
            </a:r>
            <a:endParaRPr lang="es-CO" sz="36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286412"/>
          </a:xfrm>
        </p:spPr>
        <p:txBody>
          <a:bodyPr>
            <a:noAutofit/>
          </a:bodyPr>
          <a:lstStyle/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se encarga de la gestión de los flujos físicos (materias primas, productos acabados…) y se interesa a su entorno. El entorno corresponde en este caso a :</a:t>
            </a:r>
          </a:p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recursos (humanos, consumibles, electricidad…)</a:t>
            </a:r>
          </a:p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bienes necesarios a la realización de la prestación (almacenes propios, herramientas, camiones propios, sistemas informáticos…)</a:t>
            </a:r>
            <a:endParaRPr lang="es-CO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servicios (transportes o almacén subcontratados, …)</a:t>
            </a:r>
          </a:p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funciones comerciales (Mercadotecnia, Ventas, Servicio al Cliente)</a:t>
            </a:r>
          </a:p>
          <a:p>
            <a:pPr algn="ctr"/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productivas (Control de Producción, Manufactura)</a:t>
            </a:r>
            <a:endParaRPr lang="es-CO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Supply Chain Management</a:t>
            </a:r>
            <a:endParaRPr lang="es-CO" sz="36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Se define como Cadena de Suministro o Cadena de Abasto, se entiende la compleja serie de procesos de intercambio o flujo de materiales y de información que se establece  dentro de cada organización o empresa como fuera de ella, con sus respectivos proveedores y clientes.</a:t>
            </a:r>
            <a:endParaRPr lang="es-CO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es-CO" sz="3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COMPARACIONES</a:t>
            </a:r>
            <a:r>
              <a:rPr lang="es-CO" sz="32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CO" sz="3200" b="1" dirty="0" smtClean="0">
                <a:latin typeface="Calibri" pitchFamily="34" charset="0"/>
                <a:cs typeface="Calibri" pitchFamily="34" charset="0"/>
              </a:rPr>
            </a:br>
            <a:endParaRPr lang="es-CO" sz="32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715436" cy="6072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18270"/>
                <a:gridCol w="4197166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es-CO" sz="2000" b="1" dirty="0" smtClean="0">
                          <a:latin typeface="Andalus" pitchFamily="18" charset="-78"/>
                          <a:cs typeface="Andalus" pitchFamily="18" charset="-78"/>
                        </a:rPr>
                        <a:t>LOGISTICA</a:t>
                      </a:r>
                      <a:endParaRPr lang="es-CO" sz="2000" b="1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b="1" dirty="0" smtClean="0">
                          <a:latin typeface="Andalus" pitchFamily="18" charset="-78"/>
                          <a:cs typeface="Andalus" pitchFamily="18" charset="-78"/>
                        </a:rPr>
                        <a:t>CADENA</a:t>
                      </a:r>
                      <a:r>
                        <a:rPr lang="es-CO" sz="2000" b="1" baseline="0" dirty="0" smtClean="0">
                          <a:latin typeface="Andalus" pitchFamily="18" charset="-78"/>
                          <a:cs typeface="Andalus" pitchFamily="18" charset="-78"/>
                        </a:rPr>
                        <a:t> DE SUMINISTRO</a:t>
                      </a:r>
                      <a:endParaRPr lang="es-CO" sz="2000" b="1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5500726">
                <a:tc>
                  <a:txBody>
                    <a:bodyPr/>
                    <a:lstStyle/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r>
                        <a:rPr lang="es-CO" baseline="0" dirty="0" smtClean="0"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</a:p>
                    <a:p>
                      <a:r>
                        <a:rPr lang="es-CO" b="1" baseline="0" dirty="0" smtClean="0">
                          <a:latin typeface="Andalus" pitchFamily="18" charset="-78"/>
                          <a:cs typeface="Andalus" pitchFamily="18" charset="-78"/>
                        </a:rPr>
                        <a:t>                               ES UN</a:t>
                      </a:r>
                    </a:p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baseline="0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r>
                        <a:rPr lang="es-CO" b="1" baseline="0" dirty="0" smtClean="0">
                          <a:latin typeface="Andalus" pitchFamily="18" charset="-78"/>
                          <a:cs typeface="Andalus" pitchFamily="18" charset="-78"/>
                        </a:rPr>
                        <a:t>                   EFICIENTE Y EFECTIVO</a:t>
                      </a:r>
                      <a:endParaRPr lang="es-CO" b="1" dirty="0" smtClean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r>
                        <a:rPr lang="es-CO" b="1" dirty="0" smtClean="0">
                          <a:latin typeface="Andalus" pitchFamily="18" charset="-78"/>
                          <a:cs typeface="Andalus" pitchFamily="18" charset="-78"/>
                        </a:rPr>
                        <a:t>                        </a:t>
                      </a:r>
                      <a:r>
                        <a:rPr lang="es-CO" b="1" baseline="0" dirty="0" smtClean="0">
                          <a:latin typeface="Andalus" pitchFamily="18" charset="-78"/>
                          <a:cs typeface="Andalus" pitchFamily="18" charset="-78"/>
                        </a:rPr>
                        <a:t>    </a:t>
                      </a:r>
                      <a:r>
                        <a:rPr lang="es-CO" b="1" dirty="0" smtClean="0">
                          <a:latin typeface="Andalus" pitchFamily="18" charset="-78"/>
                          <a:cs typeface="Andalus" pitchFamily="18" charset="-78"/>
                        </a:rPr>
                        <a:t> ES</a:t>
                      </a:r>
                      <a:r>
                        <a:rPr lang="es-CO" b="1" baseline="0" dirty="0" smtClean="0">
                          <a:latin typeface="Andalus" pitchFamily="18" charset="-78"/>
                          <a:cs typeface="Andalus" pitchFamily="18" charset="-78"/>
                        </a:rPr>
                        <a:t> UN</a:t>
                      </a:r>
                      <a:endParaRPr lang="es-CO" b="1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s-CO" dirty="0" smtClean="0"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r>
                        <a:rPr lang="es-CO" b="1" smtClean="0">
                          <a:latin typeface="Andalus" pitchFamily="18" charset="-78"/>
                          <a:cs typeface="Andalus" pitchFamily="18" charset="-78"/>
                        </a:rPr>
                        <a:t>          </a:t>
                      </a:r>
                      <a:r>
                        <a:rPr lang="es-CO" b="1" dirty="0" smtClean="0">
                          <a:latin typeface="Andalus" pitchFamily="18" charset="-78"/>
                          <a:cs typeface="Andalus" pitchFamily="18" charset="-78"/>
                        </a:rPr>
                        <a:t>QUE</a:t>
                      </a:r>
                      <a:r>
                        <a:rPr lang="es-CO" b="1" baseline="0" dirty="0" smtClean="0">
                          <a:latin typeface="Andalus" pitchFamily="18" charset="-78"/>
                          <a:cs typeface="Andalus" pitchFamily="18" charset="-78"/>
                        </a:rPr>
                        <a:t> SE ESTA BLECE  ENTRE </a:t>
                      </a:r>
                      <a:endParaRPr lang="es-CO" b="1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 redondeado"/>
          <p:cNvSpPr/>
          <p:nvPr/>
        </p:nvSpPr>
        <p:spPr>
          <a:xfrm>
            <a:off x="5214942" y="2143116"/>
            <a:ext cx="307183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INTERCAMBIO O FLUJO DE MATERIALES Y DE INFORMACION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7 Flecha izquierda y arriba"/>
          <p:cNvSpPr/>
          <p:nvPr/>
        </p:nvSpPr>
        <p:spPr>
          <a:xfrm rot="13552918">
            <a:off x="6319686" y="3819364"/>
            <a:ext cx="850392" cy="850392"/>
          </a:xfrm>
          <a:prstGeom prst="leftUpArrow">
            <a:avLst>
              <a:gd name="adj1" fmla="val 24891"/>
              <a:gd name="adj2" fmla="val 25000"/>
              <a:gd name="adj3" fmla="val 25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 redondeado"/>
          <p:cNvSpPr/>
          <p:nvPr/>
        </p:nvSpPr>
        <p:spPr>
          <a:xfrm>
            <a:off x="5214942" y="4643446"/>
            <a:ext cx="13430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CLIENTES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7000892" y="4643446"/>
            <a:ext cx="18573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PROVEEDORES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714348" y="2071678"/>
            <a:ext cx="3643338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PROCESO DE PLANEAR, IMPLANTAR Y CONTROLAR PROCEDIMIENTOS PARA LA TRANSPORTACIÓN Y ALMACENAJE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285720" y="4500570"/>
            <a:ext cx="192882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BIENES SERVICIOS E INFORMACION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3000364" y="4071942"/>
            <a:ext cx="150019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DEL PUNTO DE ORIGEN AL PUNTO DE CONSUMO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1" name="20 Cheurón"/>
          <p:cNvSpPr/>
          <p:nvPr/>
        </p:nvSpPr>
        <p:spPr>
          <a:xfrm rot="5400000">
            <a:off x="2150825" y="1278143"/>
            <a:ext cx="484632" cy="357190"/>
          </a:xfrm>
          <a:prstGeom prst="chevro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2" name="21 Flecha doblada hacia arriba"/>
          <p:cNvSpPr/>
          <p:nvPr/>
        </p:nvSpPr>
        <p:spPr>
          <a:xfrm rot="10800000">
            <a:off x="785786" y="3714752"/>
            <a:ext cx="575245" cy="731520"/>
          </a:xfrm>
          <a:prstGeom prst="bentUp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Flecha a la derecha con muesca"/>
          <p:cNvSpPr/>
          <p:nvPr/>
        </p:nvSpPr>
        <p:spPr>
          <a:xfrm>
            <a:off x="2285984" y="5072074"/>
            <a:ext cx="692656" cy="484632"/>
          </a:xfrm>
          <a:prstGeom prst="notched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Flecha izquierda y arriba"/>
          <p:cNvSpPr/>
          <p:nvPr/>
        </p:nvSpPr>
        <p:spPr>
          <a:xfrm>
            <a:off x="2285984" y="5929330"/>
            <a:ext cx="1643074" cy="493226"/>
          </a:xfrm>
          <a:prstGeom prst="leftUp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Rectángulo redondeado"/>
          <p:cNvSpPr/>
          <p:nvPr/>
        </p:nvSpPr>
        <p:spPr>
          <a:xfrm>
            <a:off x="500034" y="5929330"/>
            <a:ext cx="134302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CLIENTES</a:t>
            </a:r>
            <a:endParaRPr lang="es-CO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7" name="26 Cheurón"/>
          <p:cNvSpPr/>
          <p:nvPr/>
        </p:nvSpPr>
        <p:spPr>
          <a:xfrm rot="5400000">
            <a:off x="6508543" y="1278143"/>
            <a:ext cx="484632" cy="357190"/>
          </a:xfrm>
          <a:prstGeom prst="chevro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287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Solsticio</vt:lpstr>
      <vt:lpstr>¿Que es logística?  Proceso de planear, implantar y controlar procedimientos para la transportación y almacenaje eficientes y efectivos de bienes, servicios e información relacionada, del punto de origen al punto de consumo con el propósito de conformarse a los requerimientos del cliente.</vt:lpstr>
      <vt:lpstr>Diapositiva 2</vt:lpstr>
      <vt:lpstr>Diapositiva 3</vt:lpstr>
      <vt:lpstr>Funciones logística</vt:lpstr>
      <vt:lpstr>Diapositiva 5</vt:lpstr>
      <vt:lpstr>Supply Chain Management</vt:lpstr>
      <vt:lpstr>COMPARACIONES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logistica? "Proceso de planear, implantar y controlar procedimientos para la transportación y almacenaje eficientes y efectivos de bienes, servicios e información relacionada, del punto de origen al punto de consumo con el propósito de conformarse a los requerimientos del cliente."</dc:title>
  <dc:creator>ACER</dc:creator>
  <cp:lastModifiedBy>ACER</cp:lastModifiedBy>
  <cp:revision>14</cp:revision>
  <dcterms:created xsi:type="dcterms:W3CDTF">2010-09-09T01:12:34Z</dcterms:created>
  <dcterms:modified xsi:type="dcterms:W3CDTF">2010-09-09T03:46:11Z</dcterms:modified>
</cp:coreProperties>
</file>